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Dela Gothic One" panose="00000500000000000000" pitchFamily="34" charset="-128"/>
      <p:regular r:id="rId17"/>
    </p:embeddedFont>
    <p:embeddedFont>
      <p:font typeface="Dela Gothic One" panose="00000500000000000000" pitchFamily="34" charset="-122"/>
      <p:regular r:id="rId18"/>
    </p:embeddedFont>
    <p:embeddedFont>
      <p:font typeface="Dela Gothic One" panose="00000500000000000000" pitchFamily="34" charset="-120"/>
      <p:regular r:id="rId19"/>
    </p:embeddedFont>
    <p:embeddedFont>
      <p:font typeface="DM Sans" pitchFamily="34" charset="0"/>
      <p:bold r:id="rId20"/>
    </p:embeddedFont>
    <p:embeddedFont>
      <p:font typeface="DM Sans" pitchFamily="34" charset="-122"/>
      <p:bold r:id="rId21"/>
    </p:embeddedFont>
    <p:embeddedFont>
      <p:font typeface="DM Sans"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hyperlink" Target="https://gamma.app/?utm_source=made-with-gamma"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hyperlink" Target="https://gamma.app/?utm_source=made-with-gamma" TargetMode="Externa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hyperlink" Target="https://gamma.app/?utm_source=made-with-gamma"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hyperlink" Target="https://gamma.app/?utm_source=made-with-gamma"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3073241"/>
            <a:ext cx="6764536" cy="712708"/>
          </a:xfrm>
          <a:prstGeom prst="rect">
            <a:avLst/>
          </a:prstGeom>
          <a:noFill/>
        </p:spPr>
        <p:txBody>
          <a:bodyPr wrap="none" lIns="0" tIns="0" rIns="0" bIns="0" rtlCol="0" anchor="t"/>
          <a:lstStyle/>
          <a:p>
            <a:pPr marL="0" indent="0" algn="just">
              <a:lnSpc>
                <a:spcPts val="5600"/>
              </a:lnSpc>
              <a:buNone/>
            </a:pPr>
            <a:endParaRPr lang="en-US" sz="8000" dirty="0">
              <a:latin typeface="Times New Roman" panose="02020603050405020304" charset="0"/>
              <a:cs typeface="Times New Roman" panose="02020603050405020304" charset="0"/>
            </a:endParaRPr>
          </a:p>
        </p:txBody>
      </p:sp>
      <p:sp>
        <p:nvSpPr>
          <p:cNvPr id="3" name="Text 1"/>
          <p:cNvSpPr/>
          <p:nvPr/>
        </p:nvSpPr>
        <p:spPr>
          <a:xfrm>
            <a:off x="758309" y="4219218"/>
            <a:ext cx="13113782" cy="346710"/>
          </a:xfrm>
          <a:prstGeom prst="rect">
            <a:avLst/>
          </a:prstGeom>
          <a:noFill/>
        </p:spPr>
        <p:txBody>
          <a:bodyPr wrap="none" lIns="0" tIns="0" rIns="0" bIns="0" rtlCol="0" anchor="t"/>
          <a:lstStyle/>
          <a:p>
            <a:pPr marL="0" indent="0" algn="l">
              <a:lnSpc>
                <a:spcPts val="2700"/>
              </a:lnSpc>
              <a:buNone/>
            </a:pPr>
            <a:r>
              <a:rPr lang="en-US" sz="4000" dirty="0">
                <a:solidFill>
                  <a:srgbClr val="FFE5E5"/>
                </a:solidFill>
                <a:latin typeface="Times New Roman" panose="02020603050405020304" charset="0"/>
                <a:ea typeface="DM Sans" pitchFamily="34" charset="-122"/>
                <a:cs typeface="Times New Roman" panose="02020603050405020304" charset="0"/>
              </a:rPr>
              <a:t>MICRO IT PROJECT</a:t>
            </a:r>
            <a:endParaRPr lang="en-US" sz="4000" dirty="0">
              <a:latin typeface="Times New Roman" panose="02020603050405020304" charset="0"/>
              <a:cs typeface="Times New Roman" panose="02020603050405020304" charset="0"/>
            </a:endParaRPr>
          </a:p>
        </p:txBody>
      </p:sp>
      <p:sp>
        <p:nvSpPr>
          <p:cNvPr id="4" name="Text 2"/>
          <p:cNvSpPr/>
          <p:nvPr/>
        </p:nvSpPr>
        <p:spPr>
          <a:xfrm>
            <a:off x="758309" y="4809649"/>
            <a:ext cx="13113782" cy="346710"/>
          </a:xfrm>
          <a:prstGeom prst="rect">
            <a:avLst/>
          </a:prstGeom>
          <a:noFill/>
        </p:spPr>
        <p:txBody>
          <a:bodyPr wrap="none" lIns="0" tIns="0" rIns="0" bIns="0" rtlCol="0" anchor="t"/>
          <a:lstStyle/>
          <a:p>
            <a:pPr marL="0" indent="0" algn="l">
              <a:lnSpc>
                <a:spcPts val="2700"/>
              </a:lnSpc>
              <a:buNone/>
            </a:pPr>
            <a:r>
              <a:rPr lang="en-US" sz="4000" b="1" dirty="0">
                <a:solidFill>
                  <a:srgbClr val="FFE5E5"/>
                </a:solidFill>
                <a:latin typeface="Times New Roman" panose="02020603050405020304" charset="0"/>
                <a:ea typeface="DM Sans" pitchFamily="34" charset="-122"/>
                <a:cs typeface="Times New Roman" panose="02020603050405020304" charset="0"/>
              </a:rPr>
              <a:t>                                                                                                                                                                              CH ADI CHARAN</a:t>
            </a:r>
            <a:endParaRPr lang="en-US" sz="4000" b="1" dirty="0">
              <a:latin typeface="Times New Roman" panose="02020603050405020304" charset="0"/>
              <a:cs typeface="Times New Roman" panose="02020603050405020304" charset="0"/>
            </a:endParaRPr>
          </a:p>
        </p:txBody>
      </p:sp>
      <p:sp>
        <p:nvSpPr>
          <p:cNvPr id="5" name="Text Box 4"/>
          <p:cNvSpPr txBox="1"/>
          <p:nvPr/>
        </p:nvSpPr>
        <p:spPr>
          <a:xfrm>
            <a:off x="804545" y="791210"/>
            <a:ext cx="12816205" cy="1559560"/>
          </a:xfrm>
          <a:prstGeom prst="rect">
            <a:avLst/>
          </a:prstGeom>
          <a:noFill/>
        </p:spPr>
        <p:txBody>
          <a:bodyPr wrap="square" rtlCol="0">
            <a:noAutofit/>
          </a:bodyPr>
          <a:p>
            <a:pPr marL="0" indent="0" algn="ctr">
              <a:lnSpc>
                <a:spcPts val="5600"/>
              </a:lnSpc>
              <a:buNone/>
            </a:pPr>
            <a:r>
              <a:rPr lang="en-US" sz="8000" b="1" dirty="0">
                <a:solidFill>
                  <a:srgbClr val="FAEBEB"/>
                </a:solidFill>
                <a:latin typeface="Times New Roman" panose="02020603050405020304" charset="0"/>
                <a:ea typeface="Dela Gothic One" panose="00000500000000000000" pitchFamily="34" charset="-122"/>
                <a:cs typeface="Times New Roman" panose="02020603050405020304" charset="0"/>
                <a:sym typeface="+mn-ea"/>
              </a:rPr>
              <a:t>Currency Converter</a:t>
            </a:r>
            <a:endParaRPr lang="en-US" sz="8000" b="1" dirty="0">
              <a:solidFill>
                <a:srgbClr val="FAEBEB"/>
              </a:solidFill>
              <a:latin typeface="Times New Roman" panose="02020603050405020304" charset="0"/>
              <a:ea typeface="Dela Gothic One" panose="00000500000000000000" pitchFamily="34" charset="-122"/>
              <a:cs typeface="Times New Roman" panose="02020603050405020304" charset="0"/>
            </a:endParaRPr>
          </a:p>
        </p:txBody>
      </p:sp>
      <p:sp>
        <p:nvSpPr>
          <p:cNvPr id="6" name="Text Box 5"/>
          <p:cNvSpPr txBox="1"/>
          <p:nvPr/>
        </p:nvSpPr>
        <p:spPr>
          <a:xfrm>
            <a:off x="9267190" y="5464810"/>
            <a:ext cx="3892550" cy="583565"/>
          </a:xfrm>
          <a:prstGeom prst="rect">
            <a:avLst/>
          </a:prstGeom>
          <a:noFill/>
        </p:spPr>
        <p:txBody>
          <a:bodyPr wrap="square" rtlCol="0">
            <a:spAutoFit/>
          </a:bodyPr>
          <a:p>
            <a:r>
              <a:rPr lang="en-IN" altLang="en-US" sz="3200" b="1">
                <a:solidFill>
                  <a:schemeClr val="bg1"/>
                </a:solidFill>
                <a:latin typeface="Times New Roman" panose="02020603050405020304" charset="0"/>
                <a:cs typeface="Times New Roman" panose="02020603050405020304" charset="0"/>
              </a:rPr>
              <a:t>CH ADI CHARAN</a:t>
            </a:r>
            <a:endParaRPr lang="en-IN" altLang="en-US" sz="3200" b="1">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403872"/>
          </a:xfrm>
          <a:prstGeom prst="rect">
            <a:avLst/>
          </a:prstGeom>
        </p:spPr>
      </p:pic>
      <p:sp>
        <p:nvSpPr>
          <p:cNvPr id="3" name="Text 0"/>
          <p:cNvSpPr/>
          <p:nvPr/>
        </p:nvSpPr>
        <p:spPr>
          <a:xfrm>
            <a:off x="673060" y="3123843"/>
            <a:ext cx="13200459" cy="632579"/>
          </a:xfrm>
          <a:prstGeom prst="rect">
            <a:avLst/>
          </a:prstGeom>
          <a:noFill/>
        </p:spPr>
        <p:txBody>
          <a:bodyPr wrap="none" lIns="0" tIns="0" rIns="0" bIns="0" rtlCol="0" anchor="t"/>
          <a:lstStyle/>
          <a:p>
            <a:pPr marL="0" indent="0" algn="l">
              <a:lnSpc>
                <a:spcPts val="4950"/>
              </a:lnSpc>
              <a:buNone/>
            </a:pPr>
            <a:r>
              <a:rPr lang="en-US" sz="39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Conclusion: Empowering Financial Decisions</a:t>
            </a:r>
            <a:endParaRPr lang="en-US" sz="3950" dirty="0"/>
          </a:p>
        </p:txBody>
      </p:sp>
      <p:sp>
        <p:nvSpPr>
          <p:cNvPr id="4" name="Text 1"/>
          <p:cNvSpPr/>
          <p:nvPr/>
        </p:nvSpPr>
        <p:spPr>
          <a:xfrm>
            <a:off x="673060" y="4140875"/>
            <a:ext cx="4235768" cy="634603"/>
          </a:xfrm>
          <a:prstGeom prst="rect">
            <a:avLst/>
          </a:prstGeom>
          <a:noFill/>
        </p:spPr>
        <p:txBody>
          <a:bodyPr wrap="none" lIns="0" tIns="0" rIns="0" bIns="0" rtlCol="0" anchor="t"/>
          <a:lstStyle/>
          <a:p>
            <a:pPr marL="0" indent="0" algn="ctr">
              <a:lnSpc>
                <a:spcPts val="4950"/>
              </a:lnSpc>
              <a:buNone/>
            </a:pPr>
            <a:r>
              <a:rPr lang="en-US" sz="4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1</a:t>
            </a:r>
            <a:endParaRPr lang="en-US" sz="4950" dirty="0"/>
          </a:p>
        </p:txBody>
      </p:sp>
      <p:sp>
        <p:nvSpPr>
          <p:cNvPr id="5" name="Text 2"/>
          <p:cNvSpPr/>
          <p:nvPr/>
        </p:nvSpPr>
        <p:spPr>
          <a:xfrm>
            <a:off x="1525786" y="5015746"/>
            <a:ext cx="2530316" cy="316230"/>
          </a:xfrm>
          <a:prstGeom prst="rect">
            <a:avLst/>
          </a:prstGeom>
          <a:noFill/>
        </p:spPr>
        <p:txBody>
          <a:bodyPr wrap="none" lIns="0" tIns="0" rIns="0" bIns="0" rtlCol="0" anchor="t"/>
          <a:lstStyle/>
          <a:p>
            <a:pPr marL="0" indent="0" algn="ctr">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Essential Tools</a:t>
            </a:r>
            <a:endParaRPr lang="en-US" sz="1950" dirty="0"/>
          </a:p>
        </p:txBody>
      </p:sp>
      <p:sp>
        <p:nvSpPr>
          <p:cNvPr id="6" name="Text 3"/>
          <p:cNvSpPr/>
          <p:nvPr/>
        </p:nvSpPr>
        <p:spPr>
          <a:xfrm>
            <a:off x="673060" y="5447348"/>
            <a:ext cx="4235768" cy="615315"/>
          </a:xfrm>
          <a:prstGeom prst="rect">
            <a:avLst/>
          </a:prstGeom>
          <a:noFill/>
        </p:spPr>
        <p:txBody>
          <a:bodyPr wrap="square" lIns="0" tIns="0" rIns="0" bIns="0" rtlCol="0" anchor="t"/>
          <a:lstStyle/>
          <a:p>
            <a:pPr marL="0" indent="0" algn="ctr">
              <a:lnSpc>
                <a:spcPts val="2400"/>
              </a:lnSpc>
              <a:buNone/>
            </a:pPr>
            <a:r>
              <a:rPr lang="en-US" sz="1500" dirty="0">
                <a:solidFill>
                  <a:srgbClr val="FFE5E5"/>
                </a:solidFill>
                <a:latin typeface="DM Sans" pitchFamily="34" charset="0"/>
                <a:ea typeface="DM Sans" pitchFamily="34" charset="-122"/>
                <a:cs typeface="DM Sans" pitchFamily="34" charset="-120"/>
              </a:rPr>
              <a:t>Currency converters are indispensable for navigating global finances.</a:t>
            </a:r>
            <a:endParaRPr lang="en-US" sz="1500" dirty="0"/>
          </a:p>
        </p:txBody>
      </p:sp>
      <p:sp>
        <p:nvSpPr>
          <p:cNvPr id="7" name="Text 4"/>
          <p:cNvSpPr/>
          <p:nvPr/>
        </p:nvSpPr>
        <p:spPr>
          <a:xfrm>
            <a:off x="5197197" y="4140875"/>
            <a:ext cx="4235887" cy="634603"/>
          </a:xfrm>
          <a:prstGeom prst="rect">
            <a:avLst/>
          </a:prstGeom>
          <a:noFill/>
        </p:spPr>
        <p:txBody>
          <a:bodyPr wrap="none" lIns="0" tIns="0" rIns="0" bIns="0" rtlCol="0" anchor="t"/>
          <a:lstStyle/>
          <a:p>
            <a:pPr marL="0" indent="0" algn="ctr">
              <a:lnSpc>
                <a:spcPts val="4950"/>
              </a:lnSpc>
              <a:buNone/>
            </a:pPr>
            <a:r>
              <a:rPr lang="en-US" sz="4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2</a:t>
            </a:r>
            <a:endParaRPr lang="en-US" sz="4950" dirty="0"/>
          </a:p>
        </p:txBody>
      </p:sp>
      <p:sp>
        <p:nvSpPr>
          <p:cNvPr id="8" name="Text 5"/>
          <p:cNvSpPr/>
          <p:nvPr/>
        </p:nvSpPr>
        <p:spPr>
          <a:xfrm>
            <a:off x="5829895" y="5015746"/>
            <a:ext cx="2970490" cy="316230"/>
          </a:xfrm>
          <a:prstGeom prst="rect">
            <a:avLst/>
          </a:prstGeom>
          <a:noFill/>
        </p:spPr>
        <p:txBody>
          <a:bodyPr wrap="none" lIns="0" tIns="0" rIns="0" bIns="0" rtlCol="0" anchor="t"/>
          <a:lstStyle/>
          <a:p>
            <a:pPr marL="0" indent="0" algn="ctr">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Informed Decisions</a:t>
            </a:r>
            <a:endParaRPr lang="en-US" sz="1950" dirty="0"/>
          </a:p>
        </p:txBody>
      </p:sp>
      <p:sp>
        <p:nvSpPr>
          <p:cNvPr id="9" name="Text 6"/>
          <p:cNvSpPr/>
          <p:nvPr/>
        </p:nvSpPr>
        <p:spPr>
          <a:xfrm>
            <a:off x="5197197" y="5447348"/>
            <a:ext cx="4235887" cy="615315"/>
          </a:xfrm>
          <a:prstGeom prst="rect">
            <a:avLst/>
          </a:prstGeom>
          <a:noFill/>
        </p:spPr>
        <p:txBody>
          <a:bodyPr wrap="square" lIns="0" tIns="0" rIns="0" bIns="0" rtlCol="0" anchor="t"/>
          <a:lstStyle/>
          <a:p>
            <a:pPr marL="0" indent="0" algn="ctr">
              <a:lnSpc>
                <a:spcPts val="2400"/>
              </a:lnSpc>
              <a:buNone/>
            </a:pPr>
            <a:r>
              <a:rPr lang="en-US" sz="1500" dirty="0">
                <a:solidFill>
                  <a:srgbClr val="FFE5E5"/>
                </a:solidFill>
                <a:latin typeface="DM Sans" pitchFamily="34" charset="0"/>
                <a:ea typeface="DM Sans" pitchFamily="34" charset="-122"/>
                <a:cs typeface="DM Sans" pitchFamily="34" charset="-120"/>
              </a:rPr>
              <a:t>They save time and money through accurate, real-time data.</a:t>
            </a:r>
            <a:endParaRPr lang="en-US" sz="1500" dirty="0"/>
          </a:p>
        </p:txBody>
      </p:sp>
      <p:sp>
        <p:nvSpPr>
          <p:cNvPr id="10" name="Text 7"/>
          <p:cNvSpPr/>
          <p:nvPr/>
        </p:nvSpPr>
        <p:spPr>
          <a:xfrm>
            <a:off x="9721453" y="4140875"/>
            <a:ext cx="4235768" cy="634603"/>
          </a:xfrm>
          <a:prstGeom prst="rect">
            <a:avLst/>
          </a:prstGeom>
          <a:noFill/>
        </p:spPr>
        <p:txBody>
          <a:bodyPr wrap="none" lIns="0" tIns="0" rIns="0" bIns="0" rtlCol="0" anchor="t"/>
          <a:lstStyle/>
          <a:p>
            <a:pPr marL="0" indent="0" algn="ctr">
              <a:lnSpc>
                <a:spcPts val="4950"/>
              </a:lnSpc>
              <a:buNone/>
            </a:pPr>
            <a:r>
              <a:rPr lang="en-US" sz="4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3</a:t>
            </a:r>
            <a:endParaRPr lang="en-US" sz="4950" dirty="0"/>
          </a:p>
        </p:txBody>
      </p:sp>
      <p:sp>
        <p:nvSpPr>
          <p:cNvPr id="11" name="Text 8"/>
          <p:cNvSpPr/>
          <p:nvPr/>
        </p:nvSpPr>
        <p:spPr>
          <a:xfrm>
            <a:off x="10571202" y="5015746"/>
            <a:ext cx="2536269" cy="316230"/>
          </a:xfrm>
          <a:prstGeom prst="rect">
            <a:avLst/>
          </a:prstGeom>
          <a:noFill/>
        </p:spPr>
        <p:txBody>
          <a:bodyPr wrap="none" lIns="0" tIns="0" rIns="0" bIns="0" rtlCol="0" anchor="t"/>
          <a:lstStyle/>
          <a:p>
            <a:pPr marL="0" indent="0" algn="ctr">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Tailored Choices</a:t>
            </a:r>
            <a:endParaRPr lang="en-US" sz="1950" dirty="0"/>
          </a:p>
        </p:txBody>
      </p:sp>
      <p:sp>
        <p:nvSpPr>
          <p:cNvPr id="12" name="Text 9"/>
          <p:cNvSpPr/>
          <p:nvPr/>
        </p:nvSpPr>
        <p:spPr>
          <a:xfrm>
            <a:off x="9721453" y="5447348"/>
            <a:ext cx="4235768" cy="615315"/>
          </a:xfrm>
          <a:prstGeom prst="rect">
            <a:avLst/>
          </a:prstGeom>
          <a:noFill/>
        </p:spPr>
        <p:txBody>
          <a:bodyPr wrap="square" lIns="0" tIns="0" rIns="0" bIns="0" rtlCol="0" anchor="t"/>
          <a:lstStyle/>
          <a:p>
            <a:pPr marL="0" indent="0" algn="ctr">
              <a:lnSpc>
                <a:spcPts val="2400"/>
              </a:lnSpc>
              <a:buNone/>
            </a:pPr>
            <a:r>
              <a:rPr lang="en-US" sz="1500" dirty="0">
                <a:solidFill>
                  <a:srgbClr val="FFE5E5"/>
                </a:solidFill>
                <a:latin typeface="DM Sans" pitchFamily="34" charset="0"/>
                <a:ea typeface="DM Sans" pitchFamily="34" charset="-122"/>
                <a:cs typeface="DM Sans" pitchFamily="34" charset="-120"/>
              </a:rPr>
              <a:t>Select a converter that aligns with your specific needs.</a:t>
            </a:r>
            <a:endParaRPr lang="en-US" sz="1500" dirty="0"/>
          </a:p>
        </p:txBody>
      </p:sp>
      <p:sp>
        <p:nvSpPr>
          <p:cNvPr id="13" name="Text 10"/>
          <p:cNvSpPr/>
          <p:nvPr/>
        </p:nvSpPr>
        <p:spPr>
          <a:xfrm>
            <a:off x="673060" y="6278999"/>
            <a:ext cx="13284279" cy="1230630"/>
          </a:xfrm>
          <a:prstGeom prst="rect">
            <a:avLst/>
          </a:prstGeom>
          <a:noFill/>
        </p:spPr>
        <p:txBody>
          <a:bodyPr wrap="squar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In summation, currency converters stand as essential tools in our increasingly globalized economy. By providing immediate access to accurate exchange rates, they empower individuals and businesses to make informed financial decisions, ultimately saving both time and money. The key lies in choosing a converter that best meets your specific requirements, whether for casual travel, online shopping, or complex international business transactions. Embrace these digital aids to navigate the complexities of global currencies with confidence and precision.</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246108"/>
            <a:ext cx="7627382" cy="1425416"/>
          </a:xfrm>
          <a:prstGeom prst="rect">
            <a:avLst/>
          </a:prstGeom>
          <a:noFill/>
        </p:spPr>
        <p:txBody>
          <a:bodyPr wrap="square" lIns="0" tIns="0" rIns="0" bIns="0" rtlCol="0" anchor="t"/>
          <a:lstStyle/>
          <a:p>
            <a:pPr marL="0" indent="0" algn="l">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Currency Converters: A Global Necessity</a:t>
            </a:r>
            <a:endParaRPr lang="en-US" sz="4450" dirty="0"/>
          </a:p>
        </p:txBody>
      </p:sp>
      <p:sp>
        <p:nvSpPr>
          <p:cNvPr id="4" name="Text 1"/>
          <p:cNvSpPr/>
          <p:nvPr/>
        </p:nvSpPr>
        <p:spPr>
          <a:xfrm>
            <a:off x="758309" y="2996446"/>
            <a:ext cx="7627382" cy="173355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In today's interconnected world, currency converters are no longer a luxury but a fundamental tool. With an astounding $6.6 trillion traded daily in foreign exchange markets, the global economy is in constant motion. Currency fluctuations, whether minor or significant, directly impact businesses, international travelers, and online shoppers alike.</a:t>
            </a:r>
            <a:endParaRPr lang="en-US" sz="1700" dirty="0"/>
          </a:p>
        </p:txBody>
      </p:sp>
      <p:sp>
        <p:nvSpPr>
          <p:cNvPr id="5" name="Text 2"/>
          <p:cNvSpPr/>
          <p:nvPr/>
        </p:nvSpPr>
        <p:spPr>
          <a:xfrm>
            <a:off x="758309" y="4973717"/>
            <a:ext cx="7627382" cy="138684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These indispensable tools provide real-time exchange rates, empowering individuals and entities to make informed financial decisions and navigate the complexities of international transactions with confidence and precision.</a:t>
            </a:r>
            <a:endParaRPr lang="en-US" sz="1700" dirty="0"/>
          </a:p>
        </p:txBody>
      </p:sp>
      <p:sp>
        <p:nvSpPr>
          <p:cNvPr id="6" name="Shape 3"/>
          <p:cNvSpPr/>
          <p:nvPr/>
        </p:nvSpPr>
        <p:spPr>
          <a:xfrm>
            <a:off x="758309" y="6620470"/>
            <a:ext cx="346591" cy="346591"/>
          </a:xfrm>
          <a:prstGeom prst="roundRect">
            <a:avLst>
              <a:gd name="adj" fmla="val 26380043"/>
            </a:avLst>
          </a:prstGeom>
          <a:noFill/>
          <a:ln w="7620">
            <a:solidFill>
              <a:srgbClr val="4D4D51"/>
            </a:solidFill>
            <a:prstDash val="solid"/>
          </a:ln>
        </p:spPr>
      </p:sp>
      <p:pic>
        <p:nvPicPr>
          <p:cNvPr id="7" name="Image 1" descr="preencoded.png"/>
          <p:cNvPicPr>
            <a:picLocks noChangeAspect="1"/>
          </p:cNvPicPr>
          <p:nvPr/>
        </p:nvPicPr>
        <p:blipFill>
          <a:blip r:embed="rId2"/>
          <a:stretch>
            <a:fillRect/>
          </a:stretch>
        </p:blipFill>
        <p:spPr>
          <a:xfrm>
            <a:off x="765929" y="6628090"/>
            <a:ext cx="331351" cy="331351"/>
          </a:xfrm>
          <a:prstGeom prst="rect">
            <a:avLst/>
          </a:prstGeom>
        </p:spPr>
      </p:pic>
      <p:sp>
        <p:nvSpPr>
          <p:cNvPr id="8" name="Text 4"/>
          <p:cNvSpPr/>
          <p:nvPr/>
        </p:nvSpPr>
        <p:spPr>
          <a:xfrm>
            <a:off x="1213128" y="6604278"/>
            <a:ext cx="1855232" cy="379214"/>
          </a:xfrm>
          <a:prstGeom prst="rect">
            <a:avLst/>
          </a:prstGeom>
          <a:noFill/>
        </p:spPr>
        <p:txBody>
          <a:bodyPr wrap="none" lIns="0" tIns="0" rIns="0" bIns="0" rtlCol="0" anchor="t"/>
          <a:lstStyle/>
          <a:p>
            <a:pPr marL="0" indent="0" algn="l">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Adi Charan</a:t>
            </a: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10725388" cy="712708"/>
          </a:xfrm>
          <a:prstGeom prst="rect">
            <a:avLst/>
          </a:prstGeom>
          <a:noFill/>
        </p:spPr>
        <p:txBody>
          <a:bodyPr wrap="none" lIns="0" tIns="0" rIns="0" bIns="0" rtlCol="0" anchor="t"/>
          <a:lstStyle/>
          <a:p>
            <a:pPr marL="0" indent="0" algn="l">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Why Use a Currency Converter?</a:t>
            </a:r>
            <a:endParaRPr lang="en-US" sz="4450" dirty="0"/>
          </a:p>
        </p:txBody>
      </p:sp>
      <p:sp>
        <p:nvSpPr>
          <p:cNvPr id="3" name="Text 1"/>
          <p:cNvSpPr/>
          <p:nvPr/>
        </p:nvSpPr>
        <p:spPr>
          <a:xfrm>
            <a:off x="758309" y="2432090"/>
            <a:ext cx="6292572" cy="208026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Using a currency converter is paramount for both financial prudence and clarity in a globalized world. When traveling internationally, hidden fees on currency exchanges can erode your budget, often averaging 3-5% per transaction. A reliable converter helps you anticipate and avoid these often-overlooked costs, ensuring your money goes further.</a:t>
            </a:r>
            <a:endParaRPr lang="en-US" sz="1700" dirty="0"/>
          </a:p>
        </p:txBody>
      </p:sp>
      <p:sp>
        <p:nvSpPr>
          <p:cNvPr id="4" name="Text 2"/>
          <p:cNvSpPr/>
          <p:nvPr/>
        </p:nvSpPr>
        <p:spPr>
          <a:xfrm>
            <a:off x="758309" y="4707255"/>
            <a:ext cx="6292572" cy="208026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For online shopping across borders, converters enable accurate price comparisons, revealing the true cost of goods from different countries. Furthermore, businesses rely on these tools to gain a clear understanding of international transactions, mitigating risks associated with currency volatility and ensuring accurate financial reporting.</a:t>
            </a:r>
            <a:endParaRPr lang="en-US" sz="1700" dirty="0"/>
          </a:p>
        </p:txBody>
      </p:sp>
      <p:pic>
        <p:nvPicPr>
          <p:cNvPr id="5" name="Image 0" descr="preencoded.png"/>
          <p:cNvPicPr>
            <a:picLocks noChangeAspect="1"/>
          </p:cNvPicPr>
          <p:nvPr/>
        </p:nvPicPr>
        <p:blipFill>
          <a:blip r:embed="rId1"/>
          <a:stretch>
            <a:fillRect/>
          </a:stretch>
        </p:blipFill>
        <p:spPr>
          <a:xfrm>
            <a:off x="7587139" y="2480905"/>
            <a:ext cx="6292572" cy="43054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06517" y="560784"/>
            <a:ext cx="9559766" cy="1328023"/>
          </a:xfrm>
          <a:prstGeom prst="rect">
            <a:avLst/>
          </a:prstGeom>
          <a:noFill/>
        </p:spPr>
        <p:txBody>
          <a:bodyPr wrap="square" lIns="0" tIns="0" rIns="0" bIns="0" rtlCol="0" anchor="t"/>
          <a:lstStyle/>
          <a:p>
            <a:pPr marL="0" indent="0" algn="l">
              <a:lnSpc>
                <a:spcPts val="5200"/>
              </a:lnSpc>
              <a:buNone/>
            </a:pPr>
            <a:r>
              <a:rPr lang="en-US" sz="41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How Currency Converters Work</a:t>
            </a:r>
            <a:endParaRPr lang="en-US" sz="4150" dirty="0"/>
          </a:p>
        </p:txBody>
      </p:sp>
      <p:pic>
        <p:nvPicPr>
          <p:cNvPr id="4" name="Image 1" descr="preencoded.png"/>
          <p:cNvPicPr>
            <a:picLocks noChangeAspect="1"/>
          </p:cNvPicPr>
          <p:nvPr/>
        </p:nvPicPr>
        <p:blipFill>
          <a:blip r:embed="rId2"/>
          <a:stretch>
            <a:fillRect/>
          </a:stretch>
        </p:blipFill>
        <p:spPr>
          <a:xfrm>
            <a:off x="706517" y="2191583"/>
            <a:ext cx="1009412" cy="1825704"/>
          </a:xfrm>
          <a:prstGeom prst="rect">
            <a:avLst/>
          </a:prstGeom>
        </p:spPr>
      </p:pic>
      <p:sp>
        <p:nvSpPr>
          <p:cNvPr id="5" name="Text 1"/>
          <p:cNvSpPr/>
          <p:nvPr/>
        </p:nvSpPr>
        <p:spPr>
          <a:xfrm>
            <a:off x="2018705" y="2393394"/>
            <a:ext cx="2656403" cy="331946"/>
          </a:xfrm>
          <a:prstGeom prst="rect">
            <a:avLst/>
          </a:prstGeom>
          <a:noFill/>
        </p:spPr>
        <p:txBody>
          <a:bodyPr wrap="none" lIns="0" tIns="0" rIns="0" bIns="0" rtlCol="0" anchor="t"/>
          <a:lstStyle/>
          <a:p>
            <a:pPr marL="0" indent="0" algn="l">
              <a:lnSpc>
                <a:spcPts val="2600"/>
              </a:lnSpc>
              <a:buNone/>
            </a:pPr>
            <a:r>
              <a:rPr lang="en-US" sz="20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Aggregate Data</a:t>
            </a:r>
            <a:endParaRPr lang="en-US" sz="2050" dirty="0"/>
          </a:p>
        </p:txBody>
      </p:sp>
      <p:sp>
        <p:nvSpPr>
          <p:cNvPr id="6" name="Text 2"/>
          <p:cNvSpPr/>
          <p:nvPr/>
        </p:nvSpPr>
        <p:spPr>
          <a:xfrm>
            <a:off x="2018705" y="2846427"/>
            <a:ext cx="8247578" cy="969050"/>
          </a:xfrm>
          <a:prstGeom prst="rect">
            <a:avLst/>
          </a:prstGeom>
          <a:noFill/>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Converters pull real-time financial data from a multitude of sources, including major banks, interbank exchanges, and financial institutions worldwide. This aggregation ensures a comprehensive and current view of the market.</a:t>
            </a:r>
            <a:endParaRPr lang="en-US" sz="1550" dirty="0"/>
          </a:p>
        </p:txBody>
      </p:sp>
      <p:pic>
        <p:nvPicPr>
          <p:cNvPr id="7" name="Image 2" descr="preencoded.png"/>
          <p:cNvPicPr>
            <a:picLocks noChangeAspect="1"/>
          </p:cNvPicPr>
          <p:nvPr/>
        </p:nvPicPr>
        <p:blipFill>
          <a:blip r:embed="rId3"/>
          <a:stretch>
            <a:fillRect/>
          </a:stretch>
        </p:blipFill>
        <p:spPr>
          <a:xfrm>
            <a:off x="706517" y="4017288"/>
            <a:ext cx="1009412" cy="1825704"/>
          </a:xfrm>
          <a:prstGeom prst="rect">
            <a:avLst/>
          </a:prstGeom>
        </p:spPr>
      </p:pic>
      <p:sp>
        <p:nvSpPr>
          <p:cNvPr id="8" name="Text 3"/>
          <p:cNvSpPr/>
          <p:nvPr/>
        </p:nvSpPr>
        <p:spPr>
          <a:xfrm>
            <a:off x="2018705" y="4219099"/>
            <a:ext cx="2656403" cy="331946"/>
          </a:xfrm>
          <a:prstGeom prst="rect">
            <a:avLst/>
          </a:prstGeom>
          <a:noFill/>
        </p:spPr>
        <p:txBody>
          <a:bodyPr wrap="none" lIns="0" tIns="0" rIns="0" bIns="0" rtlCol="0" anchor="t"/>
          <a:lstStyle/>
          <a:p>
            <a:pPr marL="0" indent="0" algn="l">
              <a:lnSpc>
                <a:spcPts val="2600"/>
              </a:lnSpc>
              <a:buNone/>
            </a:pPr>
            <a:r>
              <a:rPr lang="en-US" sz="20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Real-time APIs</a:t>
            </a:r>
            <a:endParaRPr lang="en-US" sz="2050" dirty="0"/>
          </a:p>
        </p:txBody>
      </p:sp>
      <p:sp>
        <p:nvSpPr>
          <p:cNvPr id="9" name="Text 4"/>
          <p:cNvSpPr/>
          <p:nvPr/>
        </p:nvSpPr>
        <p:spPr>
          <a:xfrm>
            <a:off x="2018705" y="4672132"/>
            <a:ext cx="8247578" cy="969050"/>
          </a:xfrm>
          <a:prstGeom prst="rect">
            <a:avLst/>
          </a:prstGeom>
          <a:noFill/>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They leverage sophisticated Application Programming Interfaces (APIs) to receive up-to-the-minute exchange rates. These APIs provide a continuous stream of data, reflecting the dynamic nature of global currency markets.</a:t>
            </a:r>
            <a:endParaRPr lang="en-US" sz="1550" dirty="0"/>
          </a:p>
        </p:txBody>
      </p:sp>
      <p:pic>
        <p:nvPicPr>
          <p:cNvPr id="10" name="Image 3" descr="preencoded.png"/>
          <p:cNvPicPr>
            <a:picLocks noChangeAspect="1"/>
          </p:cNvPicPr>
          <p:nvPr/>
        </p:nvPicPr>
        <p:blipFill>
          <a:blip r:embed="rId4"/>
          <a:stretch>
            <a:fillRect/>
          </a:stretch>
        </p:blipFill>
        <p:spPr>
          <a:xfrm>
            <a:off x="706517" y="5842992"/>
            <a:ext cx="1009412" cy="1825704"/>
          </a:xfrm>
          <a:prstGeom prst="rect">
            <a:avLst/>
          </a:prstGeom>
        </p:spPr>
      </p:pic>
      <p:sp>
        <p:nvSpPr>
          <p:cNvPr id="11" name="Text 5"/>
          <p:cNvSpPr/>
          <p:nvPr/>
        </p:nvSpPr>
        <p:spPr>
          <a:xfrm>
            <a:off x="2018705" y="6044803"/>
            <a:ext cx="3545681" cy="331946"/>
          </a:xfrm>
          <a:prstGeom prst="rect">
            <a:avLst/>
          </a:prstGeom>
          <a:noFill/>
        </p:spPr>
        <p:txBody>
          <a:bodyPr wrap="none" lIns="0" tIns="0" rIns="0" bIns="0" rtlCol="0" anchor="t"/>
          <a:lstStyle/>
          <a:p>
            <a:pPr marL="0" indent="0" algn="l">
              <a:lnSpc>
                <a:spcPts val="2600"/>
              </a:lnSpc>
              <a:buNone/>
            </a:pPr>
            <a:r>
              <a:rPr lang="en-US" sz="20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Calculate Conversions</a:t>
            </a:r>
            <a:endParaRPr lang="en-US" sz="2050" dirty="0"/>
          </a:p>
        </p:txBody>
      </p:sp>
      <p:sp>
        <p:nvSpPr>
          <p:cNvPr id="12" name="Text 6"/>
          <p:cNvSpPr/>
          <p:nvPr/>
        </p:nvSpPr>
        <p:spPr>
          <a:xfrm>
            <a:off x="2018705" y="6497836"/>
            <a:ext cx="8247578" cy="969050"/>
          </a:xfrm>
          <a:prstGeom prst="rect">
            <a:avLst/>
          </a:prstGeom>
          <a:noFill/>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Advanced algorithms are then employed to calculate precise currency conversions based on the aggregated, real-time rates. This ensures accuracy, accounting for minute fluctuations and providing users with reliable results for their transactions.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0314"/>
          </a:xfrm>
          <a:prstGeom prst="rect">
            <a:avLst/>
          </a:prstGeom>
        </p:spPr>
      </p:pic>
      <p:sp>
        <p:nvSpPr>
          <p:cNvPr id="3" name="Text 0"/>
          <p:cNvSpPr/>
          <p:nvPr/>
        </p:nvSpPr>
        <p:spPr>
          <a:xfrm>
            <a:off x="6202918" y="562927"/>
            <a:ext cx="7710964" cy="1346835"/>
          </a:xfrm>
          <a:prstGeom prst="rect">
            <a:avLst/>
          </a:prstGeom>
          <a:noFill/>
        </p:spPr>
        <p:txBody>
          <a:bodyPr wrap="square" lIns="0" tIns="0" rIns="0" bIns="0" rtlCol="0" anchor="t"/>
          <a:lstStyle/>
          <a:p>
            <a:pPr marL="0" indent="0" algn="l">
              <a:lnSpc>
                <a:spcPts val="5300"/>
              </a:lnSpc>
              <a:buNone/>
            </a:pPr>
            <a:r>
              <a:rPr lang="en-US" sz="42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Types of Currency Converters</a:t>
            </a:r>
            <a:endParaRPr lang="en-US" sz="4200" dirty="0"/>
          </a:p>
        </p:txBody>
      </p:sp>
      <p:pic>
        <p:nvPicPr>
          <p:cNvPr id="4" name="Image 1" descr="preencoded.png"/>
          <p:cNvPicPr>
            <a:picLocks noChangeAspect="1"/>
          </p:cNvPicPr>
          <p:nvPr/>
        </p:nvPicPr>
        <p:blipFill>
          <a:blip r:embed="rId2"/>
          <a:stretch>
            <a:fillRect/>
          </a:stretch>
        </p:blipFill>
        <p:spPr>
          <a:xfrm>
            <a:off x="6202918" y="2216825"/>
            <a:ext cx="511731" cy="511731"/>
          </a:xfrm>
          <a:prstGeom prst="rect">
            <a:avLst/>
          </a:prstGeom>
        </p:spPr>
      </p:pic>
      <p:sp>
        <p:nvSpPr>
          <p:cNvPr id="5" name="Text 1"/>
          <p:cNvSpPr/>
          <p:nvPr/>
        </p:nvSpPr>
        <p:spPr>
          <a:xfrm>
            <a:off x="6202918" y="2933224"/>
            <a:ext cx="2399705" cy="336590"/>
          </a:xfrm>
          <a:prstGeom prst="rect">
            <a:avLst/>
          </a:prstGeom>
          <a:noFill/>
        </p:spPr>
        <p:txBody>
          <a:bodyPr wrap="none" lIns="0" tIns="0" rIns="0" bIns="0" rtlCol="0" anchor="t"/>
          <a:lstStyle/>
          <a:p>
            <a:pPr marL="0" indent="0" algn="l">
              <a:lnSpc>
                <a:spcPts val="2650"/>
              </a:lnSpc>
              <a:buNone/>
            </a:pPr>
            <a:r>
              <a:rPr lang="en-US" sz="21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Online Tools</a:t>
            </a:r>
            <a:endParaRPr lang="en-US" sz="2100" dirty="0"/>
          </a:p>
        </p:txBody>
      </p:sp>
      <p:sp>
        <p:nvSpPr>
          <p:cNvPr id="6" name="Text 2"/>
          <p:cNvSpPr/>
          <p:nvPr/>
        </p:nvSpPr>
        <p:spPr>
          <a:xfrm>
            <a:off x="6202918" y="3392567"/>
            <a:ext cx="2399705" cy="3274219"/>
          </a:xfrm>
          <a:prstGeom prst="rect">
            <a:avLst/>
          </a:prstGeom>
          <a:noFill/>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Websites and mobile applications offer unparalleled accessibility and convenience, often featuring user-friendly interfaces and broad currency support. They are ideal for quick conversions and on-the-go access.</a:t>
            </a:r>
            <a:endParaRPr lang="en-US" sz="1600" dirty="0"/>
          </a:p>
        </p:txBody>
      </p:sp>
      <p:pic>
        <p:nvPicPr>
          <p:cNvPr id="7" name="Image 2" descr="preencoded.png"/>
          <p:cNvPicPr>
            <a:picLocks noChangeAspect="1"/>
          </p:cNvPicPr>
          <p:nvPr/>
        </p:nvPicPr>
        <p:blipFill>
          <a:blip r:embed="rId3"/>
          <a:stretch>
            <a:fillRect/>
          </a:stretch>
        </p:blipFill>
        <p:spPr>
          <a:xfrm>
            <a:off x="8858488" y="2216825"/>
            <a:ext cx="511731" cy="511731"/>
          </a:xfrm>
          <a:prstGeom prst="rect">
            <a:avLst/>
          </a:prstGeom>
        </p:spPr>
      </p:pic>
      <p:sp>
        <p:nvSpPr>
          <p:cNvPr id="8" name="Text 3"/>
          <p:cNvSpPr/>
          <p:nvPr/>
        </p:nvSpPr>
        <p:spPr>
          <a:xfrm>
            <a:off x="8858488" y="2933224"/>
            <a:ext cx="2399705" cy="1009769"/>
          </a:xfrm>
          <a:prstGeom prst="rect">
            <a:avLst/>
          </a:prstGeom>
          <a:noFill/>
        </p:spPr>
        <p:txBody>
          <a:bodyPr wrap="square" lIns="0" tIns="0" rIns="0" bIns="0" rtlCol="0" anchor="t"/>
          <a:lstStyle/>
          <a:p>
            <a:pPr marL="0" indent="0" algn="l">
              <a:lnSpc>
                <a:spcPts val="2650"/>
              </a:lnSpc>
              <a:buNone/>
            </a:pPr>
            <a:r>
              <a:rPr lang="en-US" sz="21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Bank &amp; Credit Union Converters</a:t>
            </a:r>
            <a:endParaRPr lang="en-US" sz="2100" dirty="0"/>
          </a:p>
        </p:txBody>
      </p:sp>
      <p:sp>
        <p:nvSpPr>
          <p:cNvPr id="9" name="Text 4"/>
          <p:cNvSpPr/>
          <p:nvPr/>
        </p:nvSpPr>
        <p:spPr>
          <a:xfrm>
            <a:off x="8858488" y="4065746"/>
            <a:ext cx="2399705" cy="3601641"/>
          </a:xfrm>
          <a:prstGeom prst="rect">
            <a:avLst/>
          </a:prstGeom>
          <a:noFill/>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These provide reliable rates, often directly linked to current bank offerings. While trustworthy, they may sometimes include transaction fees or slightly less favorable exchange rates compared to specialized services.</a:t>
            </a:r>
            <a:endParaRPr lang="en-US" sz="1600" dirty="0"/>
          </a:p>
        </p:txBody>
      </p:sp>
      <p:pic>
        <p:nvPicPr>
          <p:cNvPr id="10" name="Image 3" descr="preencoded.png"/>
          <p:cNvPicPr>
            <a:picLocks noChangeAspect="1"/>
          </p:cNvPicPr>
          <p:nvPr/>
        </p:nvPicPr>
        <p:blipFill>
          <a:blip r:embed="rId4"/>
          <a:stretch>
            <a:fillRect/>
          </a:stretch>
        </p:blipFill>
        <p:spPr>
          <a:xfrm>
            <a:off x="11514058" y="2216825"/>
            <a:ext cx="511731" cy="511731"/>
          </a:xfrm>
          <a:prstGeom prst="rect">
            <a:avLst/>
          </a:prstGeom>
        </p:spPr>
      </p:pic>
      <p:sp>
        <p:nvSpPr>
          <p:cNvPr id="11" name="Text 5"/>
          <p:cNvSpPr/>
          <p:nvPr/>
        </p:nvSpPr>
        <p:spPr>
          <a:xfrm>
            <a:off x="11514058" y="2933224"/>
            <a:ext cx="2399824" cy="336590"/>
          </a:xfrm>
          <a:prstGeom prst="rect">
            <a:avLst/>
          </a:prstGeom>
          <a:noFill/>
        </p:spPr>
        <p:txBody>
          <a:bodyPr wrap="none" lIns="0" tIns="0" rIns="0" bIns="0" rtlCol="0" anchor="t"/>
          <a:lstStyle/>
          <a:p>
            <a:pPr marL="0" indent="0" algn="l">
              <a:lnSpc>
                <a:spcPts val="2650"/>
              </a:lnSpc>
              <a:buNone/>
            </a:pPr>
            <a:r>
              <a:rPr lang="en-US" sz="21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Forex Brokers</a:t>
            </a:r>
            <a:endParaRPr lang="en-US" sz="2100" dirty="0"/>
          </a:p>
        </p:txBody>
      </p:sp>
      <p:sp>
        <p:nvSpPr>
          <p:cNvPr id="12" name="Text 6"/>
          <p:cNvSpPr/>
          <p:nvPr/>
        </p:nvSpPr>
        <p:spPr>
          <a:xfrm>
            <a:off x="11514058" y="3392567"/>
            <a:ext cx="2399824" cy="2946797"/>
          </a:xfrm>
          <a:prstGeom prst="rect">
            <a:avLst/>
          </a:prstGeom>
          <a:noFill/>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Specialized platforms designed for active currency trading. They offer advanced charting, analysis tools, and highly competitive interbank rates, catering to professional traders and serious investors.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7462" y="575191"/>
            <a:ext cx="7265908" cy="608528"/>
          </a:xfrm>
          <a:prstGeom prst="rect">
            <a:avLst/>
          </a:prstGeom>
          <a:noFill/>
        </p:spPr>
        <p:txBody>
          <a:bodyPr wrap="none" lIns="0" tIns="0" rIns="0" bIns="0" rtlCol="0" anchor="t"/>
          <a:lstStyle/>
          <a:p>
            <a:pPr marL="0" indent="0" algn="l">
              <a:lnSpc>
                <a:spcPts val="4750"/>
              </a:lnSpc>
              <a:buNone/>
            </a:pPr>
            <a:r>
              <a:rPr lang="en-US" sz="38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Key Features to Look For</a:t>
            </a:r>
            <a:endParaRPr lang="en-US" sz="3800" dirty="0"/>
          </a:p>
        </p:txBody>
      </p:sp>
      <p:sp>
        <p:nvSpPr>
          <p:cNvPr id="4" name="Text 1"/>
          <p:cNvSpPr/>
          <p:nvPr/>
        </p:nvSpPr>
        <p:spPr>
          <a:xfrm>
            <a:off x="647462" y="1461135"/>
            <a:ext cx="7849076" cy="591979"/>
          </a:xfrm>
          <a:prstGeom prst="rect">
            <a:avLst/>
          </a:prstGeom>
          <a:noFill/>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When choosing a currency converter, several features stand out as critical for a robust and reliable tool.</a:t>
            </a:r>
            <a:endParaRPr lang="en-US" sz="1450" dirty="0"/>
          </a:p>
        </p:txBody>
      </p:sp>
      <p:sp>
        <p:nvSpPr>
          <p:cNvPr id="5" name="Shape 2"/>
          <p:cNvSpPr/>
          <p:nvPr/>
        </p:nvSpPr>
        <p:spPr>
          <a:xfrm>
            <a:off x="647462" y="2261235"/>
            <a:ext cx="416243" cy="416243"/>
          </a:xfrm>
          <a:prstGeom prst="roundRect">
            <a:avLst>
              <a:gd name="adj" fmla="val 18669"/>
            </a:avLst>
          </a:prstGeom>
          <a:solidFill>
            <a:srgbClr val="740B0B"/>
          </a:solidFill>
          <a:ln w="7620">
            <a:solidFill>
              <a:srgbClr val="8D2424"/>
            </a:solidFill>
            <a:prstDash val="solid"/>
          </a:ln>
        </p:spPr>
      </p:sp>
      <p:pic>
        <p:nvPicPr>
          <p:cNvPr id="6" name="Image 1" descr="preencoded.png"/>
          <p:cNvPicPr>
            <a:picLocks noChangeAspect="1"/>
          </p:cNvPicPr>
          <p:nvPr/>
        </p:nvPicPr>
        <p:blipFill>
          <a:blip r:embed="rId2"/>
          <a:stretch>
            <a:fillRect/>
          </a:stretch>
        </p:blipFill>
        <p:spPr>
          <a:xfrm>
            <a:off x="709553" y="2286833"/>
            <a:ext cx="292060" cy="365046"/>
          </a:xfrm>
          <a:prstGeom prst="rect">
            <a:avLst/>
          </a:prstGeom>
        </p:spPr>
      </p:pic>
      <p:sp>
        <p:nvSpPr>
          <p:cNvPr id="7" name="Text 3"/>
          <p:cNvSpPr/>
          <p:nvPr/>
        </p:nvSpPr>
        <p:spPr>
          <a:xfrm>
            <a:off x="1248608" y="2324814"/>
            <a:ext cx="3344585" cy="304324"/>
          </a:xfrm>
          <a:prstGeom prst="rect">
            <a:avLst/>
          </a:prstGeom>
          <a:noFill/>
        </p:spPr>
        <p:txBody>
          <a:bodyPr wrap="none" lIns="0" tIns="0" rIns="0" bIns="0" rtlCol="0" anchor="t"/>
          <a:lstStyle/>
          <a:p>
            <a:pPr marL="0" indent="0" algn="l">
              <a:lnSpc>
                <a:spcPts val="2350"/>
              </a:lnSpc>
              <a:buNone/>
            </a:pPr>
            <a:r>
              <a:rPr lang="en-US" sz="19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Wide Currency Support</a:t>
            </a:r>
            <a:endParaRPr lang="en-US" sz="1900" dirty="0"/>
          </a:p>
        </p:txBody>
      </p:sp>
      <p:sp>
        <p:nvSpPr>
          <p:cNvPr id="8" name="Text 4"/>
          <p:cNvSpPr/>
          <p:nvPr/>
        </p:nvSpPr>
        <p:spPr>
          <a:xfrm>
            <a:off x="1248608" y="2740104"/>
            <a:ext cx="7247930" cy="591979"/>
          </a:xfrm>
          <a:prstGeom prst="rect">
            <a:avLst/>
          </a:prstGeom>
          <a:noFill/>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An ideal converter should support over 180 currencies, ensuring you can convert virtually any global currency pair.</a:t>
            </a:r>
            <a:endParaRPr lang="en-US" sz="1450" dirty="0"/>
          </a:p>
        </p:txBody>
      </p:sp>
      <p:sp>
        <p:nvSpPr>
          <p:cNvPr id="9" name="Shape 5"/>
          <p:cNvSpPr/>
          <p:nvPr/>
        </p:nvSpPr>
        <p:spPr>
          <a:xfrm>
            <a:off x="647462" y="3702010"/>
            <a:ext cx="416243" cy="416243"/>
          </a:xfrm>
          <a:prstGeom prst="roundRect">
            <a:avLst>
              <a:gd name="adj" fmla="val 18669"/>
            </a:avLst>
          </a:prstGeom>
          <a:solidFill>
            <a:srgbClr val="740B0B"/>
          </a:solidFill>
          <a:ln w="7620">
            <a:solidFill>
              <a:srgbClr val="8D2424"/>
            </a:solidFill>
            <a:prstDash val="solid"/>
          </a:ln>
        </p:spPr>
      </p:sp>
      <p:pic>
        <p:nvPicPr>
          <p:cNvPr id="10" name="Image 2" descr="preencoded.png"/>
          <p:cNvPicPr>
            <a:picLocks noChangeAspect="1"/>
          </p:cNvPicPr>
          <p:nvPr/>
        </p:nvPicPr>
        <p:blipFill>
          <a:blip r:embed="rId3"/>
          <a:stretch>
            <a:fillRect/>
          </a:stretch>
        </p:blipFill>
        <p:spPr>
          <a:xfrm>
            <a:off x="709553" y="3727609"/>
            <a:ext cx="292060" cy="365046"/>
          </a:xfrm>
          <a:prstGeom prst="rect">
            <a:avLst/>
          </a:prstGeom>
        </p:spPr>
      </p:pic>
      <p:sp>
        <p:nvSpPr>
          <p:cNvPr id="11" name="Text 6"/>
          <p:cNvSpPr/>
          <p:nvPr/>
        </p:nvSpPr>
        <p:spPr>
          <a:xfrm>
            <a:off x="1248608" y="3765590"/>
            <a:ext cx="2692837" cy="304324"/>
          </a:xfrm>
          <a:prstGeom prst="rect">
            <a:avLst/>
          </a:prstGeom>
          <a:noFill/>
        </p:spPr>
        <p:txBody>
          <a:bodyPr wrap="none" lIns="0" tIns="0" rIns="0" bIns="0" rtlCol="0" anchor="t"/>
          <a:lstStyle/>
          <a:p>
            <a:pPr marL="0" indent="0" algn="l">
              <a:lnSpc>
                <a:spcPts val="2350"/>
              </a:lnSpc>
              <a:buNone/>
            </a:pPr>
            <a:r>
              <a:rPr lang="en-US" sz="19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Real-time Updates</a:t>
            </a:r>
            <a:endParaRPr lang="en-US" sz="1900" dirty="0"/>
          </a:p>
        </p:txBody>
      </p:sp>
      <p:sp>
        <p:nvSpPr>
          <p:cNvPr id="12" name="Text 7"/>
          <p:cNvSpPr/>
          <p:nvPr/>
        </p:nvSpPr>
        <p:spPr>
          <a:xfrm>
            <a:off x="1248608" y="4180880"/>
            <a:ext cx="7247930" cy="591979"/>
          </a:xfrm>
          <a:prstGeom prst="rect">
            <a:avLst/>
          </a:prstGeom>
          <a:noFill/>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Look for tools that update exchange rates every minute or even more frequently, reflecting the volatile nature of the forex market.</a:t>
            </a:r>
            <a:endParaRPr lang="en-US" sz="1450" dirty="0"/>
          </a:p>
        </p:txBody>
      </p:sp>
      <p:sp>
        <p:nvSpPr>
          <p:cNvPr id="13" name="Shape 8"/>
          <p:cNvSpPr/>
          <p:nvPr/>
        </p:nvSpPr>
        <p:spPr>
          <a:xfrm>
            <a:off x="647462" y="5142786"/>
            <a:ext cx="416243" cy="416243"/>
          </a:xfrm>
          <a:prstGeom prst="roundRect">
            <a:avLst>
              <a:gd name="adj" fmla="val 18669"/>
            </a:avLst>
          </a:prstGeom>
          <a:solidFill>
            <a:srgbClr val="740B0B"/>
          </a:solidFill>
          <a:ln w="7620">
            <a:solidFill>
              <a:srgbClr val="8D2424"/>
            </a:solidFill>
            <a:prstDash val="solid"/>
          </a:ln>
        </p:spPr>
      </p:sp>
      <p:pic>
        <p:nvPicPr>
          <p:cNvPr id="14" name="Image 3" descr="preencoded.png"/>
          <p:cNvPicPr>
            <a:picLocks noChangeAspect="1"/>
          </p:cNvPicPr>
          <p:nvPr/>
        </p:nvPicPr>
        <p:blipFill>
          <a:blip r:embed="rId4"/>
          <a:stretch>
            <a:fillRect/>
          </a:stretch>
        </p:blipFill>
        <p:spPr>
          <a:xfrm>
            <a:off x="709553" y="5168384"/>
            <a:ext cx="292060" cy="365046"/>
          </a:xfrm>
          <a:prstGeom prst="rect">
            <a:avLst/>
          </a:prstGeom>
        </p:spPr>
      </p:pic>
      <p:sp>
        <p:nvSpPr>
          <p:cNvPr id="15" name="Text 9"/>
          <p:cNvSpPr/>
          <p:nvPr/>
        </p:nvSpPr>
        <p:spPr>
          <a:xfrm>
            <a:off x="1248608" y="5206365"/>
            <a:ext cx="2434352" cy="304324"/>
          </a:xfrm>
          <a:prstGeom prst="rect">
            <a:avLst/>
          </a:prstGeom>
          <a:noFill/>
        </p:spPr>
        <p:txBody>
          <a:bodyPr wrap="none" lIns="0" tIns="0" rIns="0" bIns="0" rtlCol="0" anchor="t"/>
          <a:lstStyle/>
          <a:p>
            <a:pPr marL="0" indent="0" algn="l">
              <a:lnSpc>
                <a:spcPts val="2350"/>
              </a:lnSpc>
              <a:buNone/>
            </a:pPr>
            <a:r>
              <a:rPr lang="en-US" sz="19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Historical Data</a:t>
            </a:r>
            <a:endParaRPr lang="en-US" sz="1900" dirty="0"/>
          </a:p>
        </p:txBody>
      </p:sp>
      <p:sp>
        <p:nvSpPr>
          <p:cNvPr id="16" name="Text 10"/>
          <p:cNvSpPr/>
          <p:nvPr/>
        </p:nvSpPr>
        <p:spPr>
          <a:xfrm>
            <a:off x="1248608" y="5621655"/>
            <a:ext cx="7247930" cy="591979"/>
          </a:xfrm>
          <a:prstGeom prst="rect">
            <a:avLst/>
          </a:prstGeom>
          <a:noFill/>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Access to past exchange rates allows for trend analysis, helping users predict future movements and make more strategic decisions.</a:t>
            </a:r>
            <a:endParaRPr lang="en-US" sz="1450" dirty="0"/>
          </a:p>
        </p:txBody>
      </p:sp>
      <p:sp>
        <p:nvSpPr>
          <p:cNvPr id="17" name="Shape 11"/>
          <p:cNvSpPr/>
          <p:nvPr/>
        </p:nvSpPr>
        <p:spPr>
          <a:xfrm>
            <a:off x="647462" y="6583561"/>
            <a:ext cx="416243" cy="416243"/>
          </a:xfrm>
          <a:prstGeom prst="roundRect">
            <a:avLst>
              <a:gd name="adj" fmla="val 18669"/>
            </a:avLst>
          </a:prstGeom>
          <a:solidFill>
            <a:srgbClr val="740B0B"/>
          </a:solidFill>
          <a:ln w="7620">
            <a:solidFill>
              <a:srgbClr val="8D2424"/>
            </a:solidFill>
            <a:prstDash val="solid"/>
          </a:ln>
        </p:spPr>
      </p:sp>
      <p:pic>
        <p:nvPicPr>
          <p:cNvPr id="18" name="Image 4" descr="preencoded.png"/>
          <p:cNvPicPr>
            <a:picLocks noChangeAspect="1"/>
          </p:cNvPicPr>
          <p:nvPr/>
        </p:nvPicPr>
        <p:blipFill>
          <a:blip r:embed="rId5"/>
          <a:stretch>
            <a:fillRect/>
          </a:stretch>
        </p:blipFill>
        <p:spPr>
          <a:xfrm>
            <a:off x="709553" y="6609159"/>
            <a:ext cx="292060" cy="365046"/>
          </a:xfrm>
          <a:prstGeom prst="rect">
            <a:avLst/>
          </a:prstGeom>
        </p:spPr>
      </p:pic>
      <p:sp>
        <p:nvSpPr>
          <p:cNvPr id="19" name="Text 12"/>
          <p:cNvSpPr/>
          <p:nvPr/>
        </p:nvSpPr>
        <p:spPr>
          <a:xfrm>
            <a:off x="1248608" y="6647140"/>
            <a:ext cx="2652236" cy="304324"/>
          </a:xfrm>
          <a:prstGeom prst="rect">
            <a:avLst/>
          </a:prstGeom>
          <a:noFill/>
        </p:spPr>
        <p:txBody>
          <a:bodyPr wrap="none" lIns="0" tIns="0" rIns="0" bIns="0" rtlCol="0" anchor="t"/>
          <a:lstStyle/>
          <a:p>
            <a:pPr marL="0" indent="0" algn="l">
              <a:lnSpc>
                <a:spcPts val="2350"/>
              </a:lnSpc>
              <a:buNone/>
            </a:pPr>
            <a:r>
              <a:rPr lang="en-US" sz="19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Fee Transparency</a:t>
            </a:r>
            <a:endParaRPr lang="en-US" sz="1900" dirty="0"/>
          </a:p>
        </p:txBody>
      </p:sp>
      <p:sp>
        <p:nvSpPr>
          <p:cNvPr id="20" name="Text 13"/>
          <p:cNvSpPr/>
          <p:nvPr/>
        </p:nvSpPr>
        <p:spPr>
          <a:xfrm>
            <a:off x="1248608" y="7062430"/>
            <a:ext cx="7247930" cy="591979"/>
          </a:xfrm>
          <a:prstGeom prst="rect">
            <a:avLst/>
          </a:prstGeom>
          <a:noFill/>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A good converter clearly discloses any associated fees, such as spreads or commissions, ensuring you understand the true cost of your conversion.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45756" y="820103"/>
            <a:ext cx="8025289" cy="1051560"/>
          </a:xfrm>
          <a:prstGeom prst="rect">
            <a:avLst/>
          </a:prstGeom>
          <a:noFill/>
        </p:spPr>
        <p:txBody>
          <a:bodyPr wrap="square" lIns="0" tIns="0" rIns="0" bIns="0" rtlCol="0" anchor="t"/>
          <a:lstStyle/>
          <a:p>
            <a:pPr marL="0" indent="0" algn="l">
              <a:lnSpc>
                <a:spcPts val="4100"/>
              </a:lnSpc>
              <a:buNone/>
            </a:pPr>
            <a:r>
              <a:rPr lang="en-US" sz="33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Popular Currency Converter Platforms</a:t>
            </a:r>
            <a:endParaRPr lang="en-US" sz="3300" dirty="0"/>
          </a:p>
        </p:txBody>
      </p:sp>
      <p:sp>
        <p:nvSpPr>
          <p:cNvPr id="4" name="Shape 1"/>
          <p:cNvSpPr/>
          <p:nvPr/>
        </p:nvSpPr>
        <p:spPr>
          <a:xfrm>
            <a:off x="6045756" y="2111335"/>
            <a:ext cx="8025289" cy="1204674"/>
          </a:xfrm>
          <a:prstGeom prst="roundRect">
            <a:avLst>
              <a:gd name="adj" fmla="val 5572"/>
            </a:avLst>
          </a:prstGeom>
          <a:solidFill>
            <a:srgbClr val="740B0B"/>
          </a:solidFill>
          <a:ln w="7620">
            <a:solidFill>
              <a:srgbClr val="8D2424"/>
            </a:solidFill>
            <a:prstDash val="solid"/>
          </a:ln>
        </p:spPr>
      </p:sp>
      <p:sp>
        <p:nvSpPr>
          <p:cNvPr id="5" name="Text 2"/>
          <p:cNvSpPr/>
          <p:nvPr/>
        </p:nvSpPr>
        <p:spPr>
          <a:xfrm>
            <a:off x="6213157" y="2278737"/>
            <a:ext cx="2103001" cy="262771"/>
          </a:xfrm>
          <a:prstGeom prst="rect">
            <a:avLst/>
          </a:prstGeom>
          <a:noFill/>
        </p:spPr>
        <p:txBody>
          <a:bodyPr wrap="none" lIns="0" tIns="0" rIns="0" bIns="0" rtlCol="0" anchor="t"/>
          <a:lstStyle/>
          <a:p>
            <a:pPr marL="0" indent="0" algn="l">
              <a:lnSpc>
                <a:spcPts val="2050"/>
              </a:lnSpc>
              <a:buNone/>
            </a:pPr>
            <a:r>
              <a:rPr lang="en-US" sz="16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Google Finance</a:t>
            </a:r>
            <a:endParaRPr lang="en-US" sz="1650" dirty="0"/>
          </a:p>
        </p:txBody>
      </p:sp>
      <p:sp>
        <p:nvSpPr>
          <p:cNvPr id="6" name="Text 3"/>
          <p:cNvSpPr/>
          <p:nvPr/>
        </p:nvSpPr>
        <p:spPr>
          <a:xfrm>
            <a:off x="6213157" y="2637353"/>
            <a:ext cx="7690485" cy="511254"/>
          </a:xfrm>
          <a:prstGeom prst="rect">
            <a:avLst/>
          </a:prstGeom>
          <a:noFill/>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A widely used and simple tool, offering free, straightforward conversions directly integrated into Google search. It's excellent for quick checks and general information.</a:t>
            </a:r>
            <a:endParaRPr lang="en-US" sz="1250" dirty="0"/>
          </a:p>
        </p:txBody>
      </p:sp>
      <p:sp>
        <p:nvSpPr>
          <p:cNvPr id="7" name="Shape 4"/>
          <p:cNvSpPr/>
          <p:nvPr/>
        </p:nvSpPr>
        <p:spPr>
          <a:xfrm>
            <a:off x="6045756" y="3475792"/>
            <a:ext cx="8025289" cy="1204674"/>
          </a:xfrm>
          <a:prstGeom prst="roundRect">
            <a:avLst>
              <a:gd name="adj" fmla="val 5572"/>
            </a:avLst>
          </a:prstGeom>
          <a:solidFill>
            <a:srgbClr val="740B0B"/>
          </a:solidFill>
          <a:ln w="7620">
            <a:solidFill>
              <a:srgbClr val="8D2424"/>
            </a:solidFill>
            <a:prstDash val="solid"/>
          </a:ln>
        </p:spPr>
      </p:sp>
      <p:sp>
        <p:nvSpPr>
          <p:cNvPr id="8" name="Text 5"/>
          <p:cNvSpPr/>
          <p:nvPr/>
        </p:nvSpPr>
        <p:spPr>
          <a:xfrm>
            <a:off x="6213157" y="3643193"/>
            <a:ext cx="2103001" cy="262771"/>
          </a:xfrm>
          <a:prstGeom prst="rect">
            <a:avLst/>
          </a:prstGeom>
          <a:noFill/>
        </p:spPr>
        <p:txBody>
          <a:bodyPr wrap="none" lIns="0" tIns="0" rIns="0" bIns="0" rtlCol="0" anchor="t"/>
          <a:lstStyle/>
          <a:p>
            <a:pPr marL="0" indent="0" algn="l">
              <a:lnSpc>
                <a:spcPts val="2050"/>
              </a:lnSpc>
              <a:buNone/>
            </a:pPr>
            <a:r>
              <a:rPr lang="en-US" sz="16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XE.com</a:t>
            </a:r>
            <a:endParaRPr lang="en-US" sz="1650" dirty="0"/>
          </a:p>
        </p:txBody>
      </p:sp>
      <p:sp>
        <p:nvSpPr>
          <p:cNvPr id="9" name="Text 6"/>
          <p:cNvSpPr/>
          <p:nvPr/>
        </p:nvSpPr>
        <p:spPr>
          <a:xfrm>
            <a:off x="6213157" y="4001810"/>
            <a:ext cx="7690485" cy="511254"/>
          </a:xfrm>
          <a:prstGeom prst="rect">
            <a:avLst/>
          </a:prstGeom>
          <a:noFill/>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Known for its comprehensive data and reliability, XE.com provides extensive currency information, including historical rates and currency news, with a paid version for advanced features.</a:t>
            </a:r>
            <a:endParaRPr lang="en-US" sz="1250" dirty="0"/>
          </a:p>
        </p:txBody>
      </p:sp>
      <p:sp>
        <p:nvSpPr>
          <p:cNvPr id="10" name="Shape 7"/>
          <p:cNvSpPr/>
          <p:nvPr/>
        </p:nvSpPr>
        <p:spPr>
          <a:xfrm>
            <a:off x="6045756" y="4840248"/>
            <a:ext cx="8025289" cy="1204674"/>
          </a:xfrm>
          <a:prstGeom prst="roundRect">
            <a:avLst>
              <a:gd name="adj" fmla="val 5572"/>
            </a:avLst>
          </a:prstGeom>
          <a:solidFill>
            <a:srgbClr val="740B0B"/>
          </a:solidFill>
          <a:ln w="7620">
            <a:solidFill>
              <a:srgbClr val="8D2424"/>
            </a:solidFill>
            <a:prstDash val="solid"/>
          </a:ln>
        </p:spPr>
      </p:sp>
      <p:sp>
        <p:nvSpPr>
          <p:cNvPr id="11" name="Text 8"/>
          <p:cNvSpPr/>
          <p:nvPr/>
        </p:nvSpPr>
        <p:spPr>
          <a:xfrm>
            <a:off x="6213157" y="5007650"/>
            <a:ext cx="3646527" cy="262771"/>
          </a:xfrm>
          <a:prstGeom prst="rect">
            <a:avLst/>
          </a:prstGeom>
          <a:noFill/>
        </p:spPr>
        <p:txBody>
          <a:bodyPr wrap="none" lIns="0" tIns="0" rIns="0" bIns="0" rtlCol="0" anchor="t"/>
          <a:lstStyle/>
          <a:p>
            <a:pPr marL="0" indent="0" algn="l">
              <a:lnSpc>
                <a:spcPts val="2050"/>
              </a:lnSpc>
              <a:buNone/>
            </a:pPr>
            <a:r>
              <a:rPr lang="en-US" sz="16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Wise (formerly TransferWise)</a:t>
            </a:r>
            <a:endParaRPr lang="en-US" sz="1650" dirty="0"/>
          </a:p>
        </p:txBody>
      </p:sp>
      <p:sp>
        <p:nvSpPr>
          <p:cNvPr id="12" name="Text 9"/>
          <p:cNvSpPr/>
          <p:nvPr/>
        </p:nvSpPr>
        <p:spPr>
          <a:xfrm>
            <a:off x="6213157" y="5366266"/>
            <a:ext cx="7690485" cy="511254"/>
          </a:xfrm>
          <a:prstGeom prst="rect">
            <a:avLst/>
          </a:prstGeom>
          <a:noFill/>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Distinguished by its transparent fee structure and competitive mid-market rates, Wise is ideal for international money transfers, ensuring users get favorable exchange rates without hidden costs.</a:t>
            </a:r>
            <a:endParaRPr lang="en-US" sz="1250" dirty="0"/>
          </a:p>
        </p:txBody>
      </p:sp>
      <p:sp>
        <p:nvSpPr>
          <p:cNvPr id="13" name="Shape 10"/>
          <p:cNvSpPr/>
          <p:nvPr/>
        </p:nvSpPr>
        <p:spPr>
          <a:xfrm>
            <a:off x="6045756" y="6204704"/>
            <a:ext cx="8025289" cy="1204674"/>
          </a:xfrm>
          <a:prstGeom prst="roundRect">
            <a:avLst>
              <a:gd name="adj" fmla="val 5572"/>
            </a:avLst>
          </a:prstGeom>
          <a:solidFill>
            <a:srgbClr val="740B0B"/>
          </a:solidFill>
          <a:ln w="7620">
            <a:solidFill>
              <a:srgbClr val="8D2424"/>
            </a:solidFill>
            <a:prstDash val="solid"/>
          </a:ln>
        </p:spPr>
      </p:sp>
      <p:sp>
        <p:nvSpPr>
          <p:cNvPr id="14" name="Text 11"/>
          <p:cNvSpPr/>
          <p:nvPr/>
        </p:nvSpPr>
        <p:spPr>
          <a:xfrm>
            <a:off x="6213157" y="6372106"/>
            <a:ext cx="2103001" cy="262771"/>
          </a:xfrm>
          <a:prstGeom prst="rect">
            <a:avLst/>
          </a:prstGeom>
          <a:noFill/>
        </p:spPr>
        <p:txBody>
          <a:bodyPr wrap="none" lIns="0" tIns="0" rIns="0" bIns="0" rtlCol="0" anchor="t"/>
          <a:lstStyle/>
          <a:p>
            <a:pPr marL="0" indent="0" algn="l">
              <a:lnSpc>
                <a:spcPts val="2050"/>
              </a:lnSpc>
              <a:buNone/>
            </a:pPr>
            <a:r>
              <a:rPr lang="en-US" sz="16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OANDA</a:t>
            </a:r>
            <a:endParaRPr lang="en-US" sz="1650" dirty="0"/>
          </a:p>
        </p:txBody>
      </p:sp>
      <p:sp>
        <p:nvSpPr>
          <p:cNvPr id="15" name="Text 12"/>
          <p:cNvSpPr/>
          <p:nvPr/>
        </p:nvSpPr>
        <p:spPr>
          <a:xfrm>
            <a:off x="6213157" y="6730722"/>
            <a:ext cx="7690485" cy="511254"/>
          </a:xfrm>
          <a:prstGeom prst="rect">
            <a:avLst/>
          </a:prstGeom>
          <a:noFill/>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Primarily a forex broker, OANDA also offers robust currency converter tools that leverage institutional-grade data, catering to both casual users and serious traders seeking precise rates.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8703945" cy="712708"/>
          </a:xfrm>
          <a:prstGeom prst="rect">
            <a:avLst/>
          </a:prstGeom>
          <a:noFill/>
        </p:spPr>
        <p:txBody>
          <a:bodyPr wrap="none" lIns="0" tIns="0" rIns="0" bIns="0" rtlCol="0" anchor="t"/>
          <a:lstStyle/>
          <a:p>
            <a:pPr marL="0" indent="0" algn="l">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Currency Converter APIs</a:t>
            </a:r>
            <a:endParaRPr lang="en-US" sz="4450" dirty="0"/>
          </a:p>
        </p:txBody>
      </p:sp>
      <p:pic>
        <p:nvPicPr>
          <p:cNvPr id="3" name="Image 0" descr="preencoded.png"/>
          <p:cNvPicPr>
            <a:picLocks noChangeAspect="1"/>
          </p:cNvPicPr>
          <p:nvPr/>
        </p:nvPicPr>
        <p:blipFill>
          <a:blip r:embed="rId1"/>
          <a:stretch>
            <a:fillRect/>
          </a:stretch>
        </p:blipFill>
        <p:spPr>
          <a:xfrm>
            <a:off x="758309" y="2480905"/>
            <a:ext cx="6292572" cy="4305419"/>
          </a:xfrm>
          <a:prstGeom prst="rect">
            <a:avLst/>
          </a:prstGeom>
        </p:spPr>
      </p:pic>
      <p:sp>
        <p:nvSpPr>
          <p:cNvPr id="4" name="Text 1"/>
          <p:cNvSpPr/>
          <p:nvPr/>
        </p:nvSpPr>
        <p:spPr>
          <a:xfrm>
            <a:off x="7587139" y="2432090"/>
            <a:ext cx="6292572" cy="208026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Currency converter APIs are powerful programmatic interfaces that allow developers to integrate real-time exchange rates directly into their own applications, websites, or services. This eliminates the need for manual data entry and ensures that any platform can display accurate and up-to-date currency conversions automatically.</a:t>
            </a:r>
            <a:endParaRPr lang="en-US" sz="1700" dirty="0"/>
          </a:p>
        </p:txBody>
      </p:sp>
      <p:sp>
        <p:nvSpPr>
          <p:cNvPr id="5" name="Text 2"/>
          <p:cNvSpPr/>
          <p:nvPr/>
        </p:nvSpPr>
        <p:spPr>
          <a:xfrm>
            <a:off x="7587139" y="4707255"/>
            <a:ext cx="6292572" cy="208026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Examples of leading API providers include Fixer.io, Open Exchange Rates, and CurrencyLayer, each offering different levels of service and pricing models. Pricing typically varies based on usage volume, data frequency, and advanced features like historical data access or specific currency pairs, making them scalable for various business needs.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9606" y="519232"/>
            <a:ext cx="7918490" cy="619958"/>
          </a:xfrm>
          <a:prstGeom prst="rect">
            <a:avLst/>
          </a:prstGeom>
          <a:noFill/>
        </p:spPr>
        <p:txBody>
          <a:bodyPr wrap="none" lIns="0" tIns="0" rIns="0" bIns="0" rtlCol="0" anchor="t"/>
          <a:lstStyle/>
          <a:p>
            <a:pPr marL="0" indent="0" algn="l">
              <a:lnSpc>
                <a:spcPts val="4850"/>
              </a:lnSpc>
              <a:buNone/>
            </a:pPr>
            <a:r>
              <a:rPr lang="en-US" sz="39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Common Mistakes to Avoid</a:t>
            </a:r>
            <a:endParaRPr lang="en-US" sz="3900" dirty="0"/>
          </a:p>
        </p:txBody>
      </p:sp>
      <p:sp>
        <p:nvSpPr>
          <p:cNvPr id="3" name="Shape 1"/>
          <p:cNvSpPr/>
          <p:nvPr/>
        </p:nvSpPr>
        <p:spPr>
          <a:xfrm>
            <a:off x="659606" y="1516023"/>
            <a:ext cx="1663898" cy="1402556"/>
          </a:xfrm>
          <a:prstGeom prst="roundRect">
            <a:avLst>
              <a:gd name="adj" fmla="val 5644"/>
            </a:avLst>
          </a:prstGeom>
          <a:solidFill>
            <a:srgbClr val="740B0B"/>
          </a:solidFill>
          <a:ln w="7620">
            <a:solidFill>
              <a:srgbClr val="8D2424"/>
            </a:solidFill>
            <a:prstDash val="solid"/>
          </a:ln>
        </p:spPr>
      </p:sp>
      <p:sp>
        <p:nvSpPr>
          <p:cNvPr id="4" name="Text 2"/>
          <p:cNvSpPr/>
          <p:nvPr/>
        </p:nvSpPr>
        <p:spPr>
          <a:xfrm>
            <a:off x="1359098" y="2051685"/>
            <a:ext cx="264914" cy="331232"/>
          </a:xfrm>
          <a:prstGeom prst="rect">
            <a:avLst/>
          </a:prstGeom>
          <a:noFill/>
        </p:spPr>
        <p:txBody>
          <a:bodyPr wrap="none" lIns="0" tIns="0" rIns="0" bIns="0" rtlCol="0" anchor="t"/>
          <a:lstStyle/>
          <a:p>
            <a:pPr marL="0" indent="0" algn="ctr">
              <a:lnSpc>
                <a:spcPts val="3300"/>
              </a:lnSpc>
              <a:buNone/>
            </a:pPr>
            <a:r>
              <a:rPr lang="en-US" sz="20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1</a:t>
            </a:r>
            <a:endParaRPr lang="en-US" sz="2050" dirty="0"/>
          </a:p>
        </p:txBody>
      </p:sp>
      <p:sp>
        <p:nvSpPr>
          <p:cNvPr id="5" name="Text 3"/>
          <p:cNvSpPr/>
          <p:nvPr/>
        </p:nvSpPr>
        <p:spPr>
          <a:xfrm>
            <a:off x="2511862" y="1704380"/>
            <a:ext cx="3241477" cy="309920"/>
          </a:xfrm>
          <a:prstGeom prst="rect">
            <a:avLst/>
          </a:prstGeom>
          <a:noFill/>
        </p:spPr>
        <p:txBody>
          <a:bodyPr wrap="none" lIns="0" tIns="0" rIns="0" bIns="0" rtlCol="0" anchor="t"/>
          <a:lstStyle/>
          <a:p>
            <a:pPr marL="0" indent="0" algn="l">
              <a:lnSpc>
                <a:spcPts val="240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Outdated Information</a:t>
            </a:r>
            <a:endParaRPr lang="en-US" sz="1950" dirty="0"/>
          </a:p>
        </p:txBody>
      </p:sp>
      <p:sp>
        <p:nvSpPr>
          <p:cNvPr id="6" name="Text 4"/>
          <p:cNvSpPr/>
          <p:nvPr/>
        </p:nvSpPr>
        <p:spPr>
          <a:xfrm>
            <a:off x="2511862" y="2127290"/>
            <a:ext cx="11270575" cy="602933"/>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Exchange rates are highly volatile. Relying on rates that are even a few hours old can lead to significant discrepancies and financial losses, especially for large transactions.</a:t>
            </a:r>
            <a:endParaRPr lang="en-US" sz="1450" dirty="0"/>
          </a:p>
        </p:txBody>
      </p:sp>
      <p:sp>
        <p:nvSpPr>
          <p:cNvPr id="7" name="Shape 5"/>
          <p:cNvSpPr/>
          <p:nvPr/>
        </p:nvSpPr>
        <p:spPr>
          <a:xfrm>
            <a:off x="2417683" y="2909054"/>
            <a:ext cx="11458932" cy="11430"/>
          </a:xfrm>
          <a:prstGeom prst="roundRect">
            <a:avLst>
              <a:gd name="adj" fmla="val 692514"/>
            </a:avLst>
          </a:prstGeom>
          <a:solidFill>
            <a:srgbClr val="8D2424"/>
          </a:solidFill>
        </p:spPr>
      </p:sp>
      <p:sp>
        <p:nvSpPr>
          <p:cNvPr id="8" name="Shape 6"/>
          <p:cNvSpPr/>
          <p:nvPr/>
        </p:nvSpPr>
        <p:spPr>
          <a:xfrm>
            <a:off x="659606" y="3012758"/>
            <a:ext cx="3327797" cy="1402556"/>
          </a:xfrm>
          <a:prstGeom prst="roundRect">
            <a:avLst>
              <a:gd name="adj" fmla="val 5644"/>
            </a:avLst>
          </a:prstGeom>
          <a:solidFill>
            <a:srgbClr val="740B0B"/>
          </a:solidFill>
          <a:ln w="7620">
            <a:solidFill>
              <a:srgbClr val="8D2424"/>
            </a:solidFill>
            <a:prstDash val="solid"/>
          </a:ln>
        </p:spPr>
      </p:sp>
      <p:sp>
        <p:nvSpPr>
          <p:cNvPr id="9" name="Text 7"/>
          <p:cNvSpPr/>
          <p:nvPr/>
        </p:nvSpPr>
        <p:spPr>
          <a:xfrm>
            <a:off x="2190988" y="3548420"/>
            <a:ext cx="264914" cy="331232"/>
          </a:xfrm>
          <a:prstGeom prst="rect">
            <a:avLst/>
          </a:prstGeom>
          <a:noFill/>
        </p:spPr>
        <p:txBody>
          <a:bodyPr wrap="none" lIns="0" tIns="0" rIns="0" bIns="0" rtlCol="0" anchor="t"/>
          <a:lstStyle/>
          <a:p>
            <a:pPr marL="0" indent="0" algn="ctr">
              <a:lnSpc>
                <a:spcPts val="3300"/>
              </a:lnSpc>
              <a:buNone/>
            </a:pPr>
            <a:r>
              <a:rPr lang="en-US" sz="20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2</a:t>
            </a:r>
            <a:endParaRPr lang="en-US" sz="2050" dirty="0"/>
          </a:p>
        </p:txBody>
      </p:sp>
      <p:sp>
        <p:nvSpPr>
          <p:cNvPr id="10" name="Text 8"/>
          <p:cNvSpPr/>
          <p:nvPr/>
        </p:nvSpPr>
        <p:spPr>
          <a:xfrm>
            <a:off x="4175760" y="3201114"/>
            <a:ext cx="2479715" cy="309920"/>
          </a:xfrm>
          <a:prstGeom prst="rect">
            <a:avLst/>
          </a:prstGeom>
          <a:noFill/>
        </p:spPr>
        <p:txBody>
          <a:bodyPr wrap="none" lIns="0" tIns="0" rIns="0" bIns="0" rtlCol="0" anchor="t"/>
          <a:lstStyle/>
          <a:p>
            <a:pPr marL="0" indent="0" algn="l">
              <a:lnSpc>
                <a:spcPts val="240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Ignoring Fees</a:t>
            </a:r>
            <a:endParaRPr lang="en-US" sz="1950" dirty="0"/>
          </a:p>
        </p:txBody>
      </p:sp>
      <p:sp>
        <p:nvSpPr>
          <p:cNvPr id="11" name="Text 9"/>
          <p:cNvSpPr/>
          <p:nvPr/>
        </p:nvSpPr>
        <p:spPr>
          <a:xfrm>
            <a:off x="4175760" y="3624024"/>
            <a:ext cx="9606677" cy="602933"/>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Many services charge hidden fees or commissions. Always factor in these costs, as they can significantly impact the final amount received or paid in your conversion.</a:t>
            </a:r>
            <a:endParaRPr lang="en-US" sz="1450" dirty="0"/>
          </a:p>
        </p:txBody>
      </p:sp>
      <p:sp>
        <p:nvSpPr>
          <p:cNvPr id="12" name="Shape 10"/>
          <p:cNvSpPr/>
          <p:nvPr/>
        </p:nvSpPr>
        <p:spPr>
          <a:xfrm>
            <a:off x="4081582" y="4405789"/>
            <a:ext cx="9795034" cy="11430"/>
          </a:xfrm>
          <a:prstGeom prst="roundRect">
            <a:avLst>
              <a:gd name="adj" fmla="val 692514"/>
            </a:avLst>
          </a:prstGeom>
          <a:solidFill>
            <a:srgbClr val="8D2424"/>
          </a:solidFill>
        </p:spPr>
      </p:sp>
      <p:sp>
        <p:nvSpPr>
          <p:cNvPr id="13" name="Shape 11"/>
          <p:cNvSpPr/>
          <p:nvPr/>
        </p:nvSpPr>
        <p:spPr>
          <a:xfrm>
            <a:off x="659606" y="4509492"/>
            <a:ext cx="4991695" cy="1402556"/>
          </a:xfrm>
          <a:prstGeom prst="roundRect">
            <a:avLst>
              <a:gd name="adj" fmla="val 5644"/>
            </a:avLst>
          </a:prstGeom>
          <a:solidFill>
            <a:srgbClr val="740B0B"/>
          </a:solidFill>
          <a:ln w="7620">
            <a:solidFill>
              <a:srgbClr val="8D2424"/>
            </a:solidFill>
            <a:prstDash val="solid"/>
          </a:ln>
        </p:spPr>
      </p:sp>
      <p:sp>
        <p:nvSpPr>
          <p:cNvPr id="14" name="Text 12"/>
          <p:cNvSpPr/>
          <p:nvPr/>
        </p:nvSpPr>
        <p:spPr>
          <a:xfrm>
            <a:off x="3022997" y="5045154"/>
            <a:ext cx="264914" cy="331232"/>
          </a:xfrm>
          <a:prstGeom prst="rect">
            <a:avLst/>
          </a:prstGeom>
          <a:noFill/>
        </p:spPr>
        <p:txBody>
          <a:bodyPr wrap="none" lIns="0" tIns="0" rIns="0" bIns="0" rtlCol="0" anchor="t"/>
          <a:lstStyle/>
          <a:p>
            <a:pPr marL="0" indent="0" algn="ctr">
              <a:lnSpc>
                <a:spcPts val="3300"/>
              </a:lnSpc>
              <a:buNone/>
            </a:pPr>
            <a:r>
              <a:rPr lang="en-US" sz="20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3</a:t>
            </a:r>
            <a:endParaRPr lang="en-US" sz="2050" dirty="0"/>
          </a:p>
        </p:txBody>
      </p:sp>
      <p:sp>
        <p:nvSpPr>
          <p:cNvPr id="15" name="Text 13"/>
          <p:cNvSpPr/>
          <p:nvPr/>
        </p:nvSpPr>
        <p:spPr>
          <a:xfrm>
            <a:off x="5839658" y="4697849"/>
            <a:ext cx="2806184" cy="309920"/>
          </a:xfrm>
          <a:prstGeom prst="rect">
            <a:avLst/>
          </a:prstGeom>
          <a:noFill/>
        </p:spPr>
        <p:txBody>
          <a:bodyPr wrap="none" lIns="0" tIns="0" rIns="0" bIns="0" rtlCol="0" anchor="t"/>
          <a:lstStyle/>
          <a:p>
            <a:pPr marL="0" indent="0" algn="l">
              <a:lnSpc>
                <a:spcPts val="240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Unreliable Sources</a:t>
            </a:r>
            <a:endParaRPr lang="en-US" sz="1950" dirty="0"/>
          </a:p>
        </p:txBody>
      </p:sp>
      <p:sp>
        <p:nvSpPr>
          <p:cNvPr id="16" name="Text 14"/>
          <p:cNvSpPr/>
          <p:nvPr/>
        </p:nvSpPr>
        <p:spPr>
          <a:xfrm>
            <a:off x="5839658" y="5120759"/>
            <a:ext cx="7942778" cy="602933"/>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Not all currency converters are created equal. Verify the credibility and accuracy of the source; reputable platforms aggregate data from trusted financial institutions.</a:t>
            </a:r>
            <a:endParaRPr lang="en-US" sz="1450" dirty="0"/>
          </a:p>
        </p:txBody>
      </p:sp>
      <p:sp>
        <p:nvSpPr>
          <p:cNvPr id="17" name="Shape 15"/>
          <p:cNvSpPr/>
          <p:nvPr/>
        </p:nvSpPr>
        <p:spPr>
          <a:xfrm>
            <a:off x="5745480" y="5902523"/>
            <a:ext cx="8131135" cy="11430"/>
          </a:xfrm>
          <a:prstGeom prst="roundRect">
            <a:avLst>
              <a:gd name="adj" fmla="val 692514"/>
            </a:avLst>
          </a:prstGeom>
          <a:solidFill>
            <a:srgbClr val="8D2424"/>
          </a:solidFill>
        </p:spPr>
      </p:sp>
      <p:sp>
        <p:nvSpPr>
          <p:cNvPr id="18" name="Shape 16"/>
          <p:cNvSpPr/>
          <p:nvPr/>
        </p:nvSpPr>
        <p:spPr>
          <a:xfrm>
            <a:off x="659606" y="6006227"/>
            <a:ext cx="6655594" cy="1704023"/>
          </a:xfrm>
          <a:prstGeom prst="roundRect">
            <a:avLst>
              <a:gd name="adj" fmla="val 4645"/>
            </a:avLst>
          </a:prstGeom>
          <a:solidFill>
            <a:srgbClr val="740B0B"/>
          </a:solidFill>
          <a:ln w="7620">
            <a:solidFill>
              <a:srgbClr val="8D2424"/>
            </a:solidFill>
            <a:prstDash val="solid"/>
          </a:ln>
        </p:spPr>
      </p:sp>
      <p:sp>
        <p:nvSpPr>
          <p:cNvPr id="19" name="Text 17"/>
          <p:cNvSpPr/>
          <p:nvPr/>
        </p:nvSpPr>
        <p:spPr>
          <a:xfrm>
            <a:off x="3854887" y="6692622"/>
            <a:ext cx="264914" cy="331232"/>
          </a:xfrm>
          <a:prstGeom prst="rect">
            <a:avLst/>
          </a:prstGeom>
          <a:noFill/>
        </p:spPr>
        <p:txBody>
          <a:bodyPr wrap="none" lIns="0" tIns="0" rIns="0" bIns="0" rtlCol="0" anchor="t"/>
          <a:lstStyle/>
          <a:p>
            <a:pPr marL="0" indent="0" algn="ctr">
              <a:lnSpc>
                <a:spcPts val="3300"/>
              </a:lnSpc>
              <a:buNone/>
            </a:pPr>
            <a:r>
              <a:rPr lang="en-US" sz="20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4</a:t>
            </a:r>
            <a:endParaRPr lang="en-US" sz="2050" dirty="0"/>
          </a:p>
        </p:txBody>
      </p:sp>
      <p:sp>
        <p:nvSpPr>
          <p:cNvPr id="20" name="Text 18"/>
          <p:cNvSpPr/>
          <p:nvPr/>
        </p:nvSpPr>
        <p:spPr>
          <a:xfrm>
            <a:off x="7503557" y="6194584"/>
            <a:ext cx="2782610" cy="309920"/>
          </a:xfrm>
          <a:prstGeom prst="rect">
            <a:avLst/>
          </a:prstGeom>
          <a:noFill/>
        </p:spPr>
        <p:txBody>
          <a:bodyPr wrap="none" lIns="0" tIns="0" rIns="0" bIns="0" rtlCol="0" anchor="t"/>
          <a:lstStyle/>
          <a:p>
            <a:pPr marL="0" indent="0" algn="l">
              <a:lnSpc>
                <a:spcPts val="240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Failing to Compare</a:t>
            </a:r>
            <a:endParaRPr lang="en-US" sz="1950" dirty="0"/>
          </a:p>
        </p:txBody>
      </p:sp>
      <p:sp>
        <p:nvSpPr>
          <p:cNvPr id="21" name="Text 19"/>
          <p:cNvSpPr/>
          <p:nvPr/>
        </p:nvSpPr>
        <p:spPr>
          <a:xfrm>
            <a:off x="7503557" y="6617494"/>
            <a:ext cx="6278880" cy="904399"/>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Even among reliable converters, rates can vary. Always compare rates across multiple platforms to ensure you are getting the most favorable exchange rate for your transaction.</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6908</Words>
  <Application>WPS Presentation</Application>
  <PresentationFormat>On-screen Show (16:9)</PresentationFormat>
  <Paragraphs>142</Paragraphs>
  <Slides>10</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vt:i4>
      </vt:variant>
    </vt:vector>
  </HeadingPairs>
  <TitlesOfParts>
    <vt:vector size="29" baseType="lpstr">
      <vt:lpstr>Arial</vt:lpstr>
      <vt:lpstr>SimSun</vt:lpstr>
      <vt:lpstr>Wingdings</vt:lpstr>
      <vt:lpstr>Dela Gothic One</vt:lpstr>
      <vt:lpstr>Dela Gothic One</vt:lpstr>
      <vt:lpstr>Dela Gothic One</vt:lpstr>
      <vt:lpstr>DM Sans</vt:lpstr>
      <vt:lpstr>DM Sans</vt:lpstr>
      <vt:lpstr>DM Sans</vt:lpstr>
      <vt:lpstr>DM Sans Bold</vt:lpstr>
      <vt:lpstr>Segoe Print</vt:lpstr>
      <vt:lpstr>DM Sans Bold</vt:lpstr>
      <vt:lpstr>DM Sans Bold</vt:lpstr>
      <vt:lpstr>Calibri</vt:lpstr>
      <vt:lpstr>Microsoft YaHei</vt:lpstr>
      <vt:lpstr>Arial Unicode MS</vt:lpstr>
      <vt:lpstr>MingLiU-ExtB</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Adi Charan</cp:lastModifiedBy>
  <cp:revision>2</cp:revision>
  <dcterms:created xsi:type="dcterms:W3CDTF">2025-05-29T02:39:00Z</dcterms:created>
  <dcterms:modified xsi:type="dcterms:W3CDTF">2025-05-29T02:42:39Z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715805EAC17B43CAAEB8BF67307718A0_13</vt:lpwstr>
  </property>
  <property fmtid="{D5CDD505-2E9C-101B-9397-08002B2CF9AE}" pid="3" name="KSOProductBuildVer">
    <vt:lpwstr>1033-12.2.0.21183</vt:lpwstr>
  </property>
</Properties>
</file>